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7737" y="-210824"/>
            <a:ext cx="5784038" cy="8991600"/>
          </a:xfrm>
          <a:custGeom>
            <a:avLst/>
            <a:gdLst/>
            <a:ahLst/>
            <a:cxnLst/>
            <a:rect r="r" b="b" t="t" l="l"/>
            <a:pathLst>
              <a:path h="8991600" w="5784038">
                <a:moveTo>
                  <a:pt x="0" y="0"/>
                </a:moveTo>
                <a:lnTo>
                  <a:pt x="5784039" y="0"/>
                </a:lnTo>
                <a:lnTo>
                  <a:pt x="5784039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70" t="0" r="-1227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304251" y="83032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6224" y="1536070"/>
            <a:ext cx="10937820" cy="59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34">
                <a:solidFill>
                  <a:srgbClr val="EDE6E2"/>
                </a:solidFill>
                <a:latin typeface="Montserrat Classic"/>
              </a:rPr>
              <a:t>Introduction to Software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6224" y="2843891"/>
            <a:ext cx="7944250" cy="1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10270">
                <a:solidFill>
                  <a:srgbClr val="EDE6E2"/>
                </a:solidFill>
                <a:latin typeface="Montserrat Classic Bold"/>
              </a:rPr>
              <a:t>BOOKEE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6224" y="4218301"/>
            <a:ext cx="3664618" cy="61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1"/>
              </a:lnSpc>
            </a:pPr>
            <a:r>
              <a:rPr lang="en-US" sz="3679" spc="36">
                <a:solidFill>
                  <a:srgbClr val="EDE6E2"/>
                </a:solidFill>
                <a:latin typeface="Montserrat Light"/>
              </a:rPr>
              <a:t>Group 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6224" y="5737023"/>
            <a:ext cx="6827548" cy="114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0"/>
              </a:lnSpc>
              <a:spcBef>
                <a:spcPct val="0"/>
              </a:spcBef>
            </a:pPr>
            <a:r>
              <a:rPr lang="en-US" sz="3107" spc="31">
                <a:solidFill>
                  <a:srgbClr val="EDE6E2"/>
                </a:solidFill>
                <a:latin typeface="Montserrat Light"/>
              </a:rPr>
              <a:t>Instructor: Nguyen Le Hoang Dung</a:t>
            </a:r>
          </a:p>
          <a:p>
            <a:pPr>
              <a:lnSpc>
                <a:spcPts val="4660"/>
              </a:lnSpc>
              <a:spcBef>
                <a:spcPct val="0"/>
              </a:spcBef>
            </a:pPr>
            <a:r>
              <a:rPr lang="en-US" sz="3107" spc="31">
                <a:solidFill>
                  <a:srgbClr val="EDE6E2"/>
                </a:solidFill>
                <a:latin typeface="Montserrat Light"/>
              </a:rPr>
              <a:t>Class: 21CLC03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55" y="-323850"/>
            <a:ext cx="10697935" cy="10477500"/>
          </a:xfrm>
          <a:custGeom>
            <a:avLst/>
            <a:gdLst/>
            <a:ahLst/>
            <a:cxnLst/>
            <a:rect r="r" b="b" t="t" l="l"/>
            <a:pathLst>
              <a:path h="10477500" w="10697935">
                <a:moveTo>
                  <a:pt x="0" y="0"/>
                </a:moveTo>
                <a:lnTo>
                  <a:pt x="10697935" y="0"/>
                </a:lnTo>
                <a:lnTo>
                  <a:pt x="10697935" y="10477500"/>
                </a:lnTo>
                <a:lnTo>
                  <a:pt x="0" y="1047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-13202" r="0" b="-1320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47350" y="7230100"/>
            <a:ext cx="952500" cy="209550"/>
          </a:xfrm>
          <a:prstGeom prst="rect">
            <a:avLst/>
          </a:prstGeom>
          <a:solidFill>
            <a:srgbClr val="EDE6E2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85525"/>
            <a:ext cx="7802929" cy="203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50"/>
              </a:lnSpc>
            </a:pPr>
            <a:r>
              <a:rPr lang="en-US" sz="7850">
                <a:solidFill>
                  <a:srgbClr val="EDE6E2"/>
                </a:solidFill>
                <a:latin typeface="Montserrat Classic Bold"/>
              </a:rPr>
              <a:t>SOFTWARE REQUIREMENT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6496" y="361950"/>
            <a:ext cx="9367178" cy="9563101"/>
          </a:xfrm>
          <a:custGeom>
            <a:avLst/>
            <a:gdLst/>
            <a:ahLst/>
            <a:cxnLst/>
            <a:rect r="r" b="b" t="t" l="l"/>
            <a:pathLst>
              <a:path h="9563101" w="9367178">
                <a:moveTo>
                  <a:pt x="0" y="0"/>
                </a:moveTo>
                <a:lnTo>
                  <a:pt x="9367178" y="0"/>
                </a:lnTo>
                <a:lnTo>
                  <a:pt x="9367178" y="9563100"/>
                </a:lnTo>
                <a:lnTo>
                  <a:pt x="0" y="956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6" r="0" b="-11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571" y="3390482"/>
            <a:ext cx="10142209" cy="175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0"/>
              </a:lnSpc>
            </a:pPr>
            <a:r>
              <a:rPr lang="en-US" sz="6790">
                <a:solidFill>
                  <a:srgbClr val="EDE6E2"/>
                </a:solidFill>
                <a:latin typeface="Montserrat Classic Bold"/>
              </a:rPr>
              <a:t>APPLICATION USECASE - MODEL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326571" y="5360673"/>
            <a:ext cx="952500" cy="209550"/>
          </a:xfrm>
          <a:prstGeom prst="rect">
            <a:avLst/>
          </a:prstGeom>
          <a:solidFill>
            <a:srgbClr val="EDE6E2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7231" y="1281184"/>
            <a:ext cx="16193537" cy="89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6319">
                <a:solidFill>
                  <a:srgbClr val="EDE6E2"/>
                </a:solidFill>
                <a:latin typeface="Montserrat Classic Bold"/>
              </a:rPr>
              <a:t>NON-FUNCTIONAL REQUIREMENTS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266700" y="2710463"/>
            <a:ext cx="18821400" cy="6096000"/>
          </a:xfrm>
          <a:prstGeom prst="rect">
            <a:avLst/>
          </a:prstGeom>
          <a:solidFill>
            <a:srgbClr val="090A16">
              <a:alpha val="80000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23850" y="4153173"/>
            <a:ext cx="53344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5"/>
              </a:lnSpc>
            </a:pPr>
            <a:r>
              <a:rPr lang="en-US" sz="4121" spc="41">
                <a:solidFill>
                  <a:srgbClr val="EDE6E2"/>
                </a:solidFill>
                <a:latin typeface="Montserrat Classic"/>
              </a:rPr>
              <a:t>Efficiency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62462" y="3996011"/>
            <a:ext cx="952500" cy="952500"/>
          </a:xfrm>
          <a:custGeom>
            <a:avLst/>
            <a:gdLst/>
            <a:ahLst/>
            <a:cxnLst/>
            <a:rect r="r" b="b" t="t" l="l"/>
            <a:pathLst>
              <a:path h="952500" w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7138" y="3996011"/>
            <a:ext cx="952500" cy="952500"/>
          </a:xfrm>
          <a:custGeom>
            <a:avLst/>
            <a:gdLst/>
            <a:ahLst/>
            <a:cxnLst/>
            <a:rect r="r" b="b" t="t" l="l"/>
            <a:pathLst>
              <a:path h="952500" w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7138" y="6568416"/>
            <a:ext cx="952500" cy="952500"/>
          </a:xfrm>
          <a:custGeom>
            <a:avLst/>
            <a:gdLst/>
            <a:ahLst/>
            <a:cxnLst/>
            <a:rect r="r" b="b" t="t" l="l"/>
            <a:pathLst>
              <a:path h="952500" w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2462" y="6568416"/>
            <a:ext cx="952500" cy="952500"/>
          </a:xfrm>
          <a:custGeom>
            <a:avLst/>
            <a:gdLst/>
            <a:ahLst/>
            <a:cxnLst/>
            <a:rect r="r" b="b" t="t" l="l"/>
            <a:pathLst>
              <a:path h="952500" w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23850" y="6753498"/>
            <a:ext cx="53344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5"/>
              </a:lnSpc>
            </a:pPr>
            <a:r>
              <a:rPr lang="en-US" sz="4121" spc="41">
                <a:solidFill>
                  <a:srgbClr val="EDE6E2"/>
                </a:solidFill>
                <a:latin typeface="Montserrat Classic"/>
              </a:rPr>
              <a:t>UI/UX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29263" y="4153173"/>
            <a:ext cx="53344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5"/>
              </a:lnSpc>
            </a:pPr>
            <a:r>
              <a:rPr lang="en-US" sz="4121" spc="41">
                <a:solidFill>
                  <a:srgbClr val="EDE6E2"/>
                </a:solidFill>
                <a:latin typeface="Montserrat Classic"/>
              </a:rPr>
              <a:t>Reliability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29263" y="6725578"/>
            <a:ext cx="53344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5"/>
              </a:lnSpc>
            </a:pPr>
            <a:r>
              <a:rPr lang="en-US" sz="4121" spc="41">
                <a:solidFill>
                  <a:srgbClr val="EDE6E2"/>
                </a:solidFill>
                <a:latin typeface="Montserrat Classic"/>
              </a:rPr>
              <a:t>Security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8865" y="1519238"/>
            <a:ext cx="10248900" cy="7248525"/>
            <a:chOff x="0" y="0"/>
            <a:chExt cx="13665200" cy="96647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3665200" cy="9664700"/>
            </a:xfrm>
            <a:prstGeom prst="rect">
              <a:avLst/>
            </a:prstGeom>
            <a:solidFill>
              <a:srgbClr val="EDE6E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1629802" y="7629302"/>
              <a:ext cx="1273398" cy="1273398"/>
            </a:xfrm>
            <a:custGeom>
              <a:avLst/>
              <a:gdLst/>
              <a:ahLst/>
              <a:cxnLst/>
              <a:rect r="r" b="b" t="t" l="l"/>
              <a:pathLst>
                <a:path h="1273398" w="1273398">
                  <a:moveTo>
                    <a:pt x="0" y="0"/>
                  </a:moveTo>
                  <a:lnTo>
                    <a:pt x="1273398" y="0"/>
                  </a:lnTo>
                  <a:lnTo>
                    <a:pt x="1273398" y="1273398"/>
                  </a:lnTo>
                  <a:lnTo>
                    <a:pt x="0" y="1273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2000" y="762000"/>
              <a:ext cx="1273398" cy="1273398"/>
            </a:xfrm>
            <a:custGeom>
              <a:avLst/>
              <a:gdLst/>
              <a:ahLst/>
              <a:cxnLst/>
              <a:rect r="r" b="b" t="t" l="l"/>
              <a:pathLst>
                <a:path h="1273398" w="1273398">
                  <a:moveTo>
                    <a:pt x="0" y="0"/>
                  </a:moveTo>
                  <a:lnTo>
                    <a:pt x="1273398" y="0"/>
                  </a:lnTo>
                  <a:lnTo>
                    <a:pt x="1273398" y="1273398"/>
                  </a:lnTo>
                  <a:lnTo>
                    <a:pt x="0" y="1273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879333" y="7258257"/>
              <a:ext cx="9906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6197600" y="6513460"/>
              <a:ext cx="1270000" cy="279400"/>
            </a:xfrm>
            <a:prstGeom prst="rect">
              <a:avLst/>
            </a:prstGeom>
            <a:solidFill>
              <a:srgbClr val="20212A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82056" y="2525240"/>
              <a:ext cx="9901089" cy="279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00"/>
                </a:lnSpc>
              </a:pPr>
              <a:r>
                <a:rPr lang="en-US" sz="7900">
                  <a:solidFill>
                    <a:srgbClr val="20212A"/>
                  </a:solidFill>
                  <a:latin typeface="Montserrat Classic"/>
                </a:rPr>
                <a:t>ANALYSE AND DESIGN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6499" y="2118834"/>
            <a:ext cx="11755003" cy="7309641"/>
          </a:xfrm>
          <a:custGeom>
            <a:avLst/>
            <a:gdLst/>
            <a:ahLst/>
            <a:cxnLst/>
            <a:rect r="r" b="b" t="t" l="l"/>
            <a:pathLst>
              <a:path h="7309641" w="11755003">
                <a:moveTo>
                  <a:pt x="0" y="0"/>
                </a:moveTo>
                <a:lnTo>
                  <a:pt x="11755002" y="0"/>
                </a:lnTo>
                <a:lnTo>
                  <a:pt x="11755002" y="7309642"/>
                </a:lnTo>
                <a:lnTo>
                  <a:pt x="0" y="730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2671" y="571182"/>
            <a:ext cx="13142658" cy="105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EDE6E2"/>
                </a:solidFill>
                <a:latin typeface="Montserrat Classic Bold"/>
              </a:rPr>
              <a:t>LOGICAL 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62" y="2358491"/>
            <a:ext cx="14930075" cy="6062294"/>
          </a:xfrm>
          <a:custGeom>
            <a:avLst/>
            <a:gdLst/>
            <a:ahLst/>
            <a:cxnLst/>
            <a:rect r="r" b="b" t="t" l="l"/>
            <a:pathLst>
              <a:path h="6062294" w="14930075">
                <a:moveTo>
                  <a:pt x="0" y="0"/>
                </a:moveTo>
                <a:lnTo>
                  <a:pt x="14930076" y="0"/>
                </a:lnTo>
                <a:lnTo>
                  <a:pt x="14930076" y="6062293"/>
                </a:lnTo>
                <a:lnTo>
                  <a:pt x="0" y="606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2671" y="571182"/>
            <a:ext cx="13836318" cy="105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EDE6E2"/>
                </a:solidFill>
                <a:latin typeface="Montserrat Classic Bold"/>
              </a:rPr>
              <a:t>DETAILED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0500" y="-190500"/>
            <a:ext cx="8001000" cy="1066800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6092317" cy="2791461"/>
            <a:chOff x="0" y="0"/>
            <a:chExt cx="8123089" cy="37219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2875"/>
              <a:ext cx="8123089" cy="279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00"/>
                </a:lnSpc>
              </a:pPr>
              <a:r>
                <a:rPr lang="en-US" sz="7900">
                  <a:solidFill>
                    <a:srgbClr val="EDE6E2"/>
                  </a:solidFill>
                  <a:latin typeface="Montserrat Classic Bold"/>
                </a:rPr>
                <a:t>SOFTWARE TESTING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3442548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91816" y="4397693"/>
            <a:ext cx="8763400" cy="2354897"/>
            <a:chOff x="0" y="0"/>
            <a:chExt cx="11684533" cy="31398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441787"/>
              <a:ext cx="11684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32">
                  <a:solidFill>
                    <a:srgbClr val="20212A"/>
                  </a:solidFill>
                  <a:latin typeface="Montserrat Classic"/>
                </a:rPr>
                <a:t>SAMPLE TEST CASES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1684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32">
                  <a:solidFill>
                    <a:srgbClr val="20212A"/>
                  </a:solidFill>
                  <a:latin typeface="Montserrat Classic"/>
                </a:rPr>
                <a:t>TESTING ENVIRONMENT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0500" y="-190500"/>
            <a:ext cx="2838450" cy="10668000"/>
          </a:xfrm>
          <a:prstGeom prst="rect">
            <a:avLst/>
          </a:prstGeom>
          <a:solidFill>
            <a:srgbClr val="EDE6E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028700" y="1028700"/>
            <a:ext cx="3381375" cy="247650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3905250"/>
            <a:ext cx="3381375" cy="247650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6781800"/>
            <a:ext cx="3381375" cy="2476500"/>
          </a:xfrm>
          <a:prstGeom prst="rect">
            <a:avLst/>
          </a:prstGeom>
          <a:solidFill>
            <a:srgbClr val="20212A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4875363" y="658158"/>
            <a:ext cx="4953400" cy="3217585"/>
            <a:chOff x="0" y="0"/>
            <a:chExt cx="6604533" cy="42901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6604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"/>
                </a:rPr>
                <a:t>CHROME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2045"/>
              <a:ext cx="6604533" cy="358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Purpose: The environment to run the product (web), check compatibility</a:t>
              </a:r>
            </a:p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Version: 120.0.6099.130 (Official Build) (64-bit)</a:t>
              </a:r>
            </a:p>
            <a:p>
              <a:pPr>
                <a:lnSpc>
                  <a:spcPts val="3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75363" y="3762415"/>
            <a:ext cx="4953400" cy="2762171"/>
            <a:chOff x="0" y="0"/>
            <a:chExt cx="6604533" cy="368289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6604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"/>
                </a:rPr>
                <a:t>MICROSOFT EDGE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2045"/>
              <a:ext cx="6604533" cy="2980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Purpose: The environment to run the product (web), check compatibility</a:t>
              </a:r>
            </a:p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Version: 120.0.2210.77</a:t>
              </a:r>
            </a:p>
            <a:p>
              <a:pPr>
                <a:lnSpc>
                  <a:spcPts val="36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90763" y="3963273"/>
            <a:ext cx="6668537" cy="2400181"/>
            <a:chOff x="0" y="0"/>
            <a:chExt cx="8891383" cy="32002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1580"/>
              <a:ext cx="8891383" cy="240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39"/>
                </a:lnSpc>
              </a:pPr>
              <a:r>
                <a:rPr lang="en-US" sz="6399" spc="63">
                  <a:solidFill>
                    <a:srgbClr val="EDE6E2"/>
                  </a:solidFill>
                  <a:latin typeface="Montserrat Classic Bold"/>
                </a:rPr>
                <a:t>TESTING ENVIRONMENT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7621383" y="0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75363" y="6638965"/>
            <a:ext cx="4953400" cy="2762171"/>
            <a:chOff x="0" y="0"/>
            <a:chExt cx="6604533" cy="368289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6604533" cy="698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"/>
                </a:rPr>
                <a:t>COC COC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046"/>
              <a:ext cx="6604533" cy="2980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Purpose: The environment to run the product (web), check compatibility</a:t>
              </a:r>
            </a:p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Version: 120.0.210</a:t>
              </a:r>
            </a:p>
            <a:p>
              <a:pPr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575888" y="-381000"/>
            <a:ext cx="5905500" cy="1066800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16224" y="551176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8"/>
                </a:lnTo>
                <a:lnTo>
                  <a:pt x="0" y="95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3749" y="1031616"/>
            <a:ext cx="9045067" cy="20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20212A"/>
                </a:solidFill>
                <a:latin typeface="Montserrat Classic Bold"/>
              </a:rPr>
              <a:t>SAMPLE TESTCASE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2180361" y="3329393"/>
            <a:ext cx="952500" cy="209550"/>
          </a:xfrm>
          <a:prstGeom prst="rect">
            <a:avLst/>
          </a:prstGeom>
          <a:solidFill>
            <a:srgbClr val="4B494C"/>
          </a:solid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516224" y="3777068"/>
          <a:ext cx="16642702" cy="2090734"/>
        </p:xfrm>
        <a:graphic>
          <a:graphicData uri="http://schemas.openxmlformats.org/drawingml/2006/table">
            <a:tbl>
              <a:tblPr/>
              <a:tblGrid>
                <a:gridCol w="1242087"/>
                <a:gridCol w="1150710"/>
                <a:gridCol w="1828098"/>
                <a:gridCol w="3206645"/>
                <a:gridCol w="2657652"/>
                <a:gridCol w="2571757"/>
                <a:gridCol w="534624"/>
                <a:gridCol w="1834961"/>
                <a:gridCol w="1616168"/>
              </a:tblGrid>
              <a:tr h="20907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UC01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UI01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Log in with correct Email address and 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Enter Email address: "admin@gmail.com"</a:t>
                      </a:r>
                      <a:endParaRPr lang="en-US" sz="1100"/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2.Enter Password: "1"</a:t>
                      </a:r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3. Click "Sign in" button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Authenticated</a:t>
                      </a:r>
                      <a:endParaRPr lang="en-US" sz="1100"/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2. The admin is redirect to homepage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Authenticated</a:t>
                      </a:r>
                      <a:endParaRPr lang="en-US" sz="1100"/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2. The screen move to homepage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HBNQuynh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4/1/2024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16224" y="5867802"/>
          <a:ext cx="16642702" cy="2705100"/>
        </p:xfrm>
        <a:graphic>
          <a:graphicData uri="http://schemas.openxmlformats.org/drawingml/2006/table">
            <a:tbl>
              <a:tblPr/>
              <a:tblGrid>
                <a:gridCol w="1242087"/>
                <a:gridCol w="1150710"/>
                <a:gridCol w="1828098"/>
                <a:gridCol w="3206645"/>
                <a:gridCol w="2657652"/>
                <a:gridCol w="2564132"/>
                <a:gridCol w="542249"/>
                <a:gridCol w="1834961"/>
                <a:gridCol w="1616168"/>
              </a:tblGrid>
              <a:tr h="27051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UC03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UI01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Sign up with invalid email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Enter Username: "Jack" 2. Enter Email: "1234" </a:t>
                      </a:r>
                      <a:endParaRPr lang="en-US" sz="1100"/>
                    </a:p>
                    <a:p>
                      <a:pPr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3. Enter Password: "1234" 4. Click "Sign up" button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Unauthenticated 2. An invalid email notice will be displayed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Unauthenticated</a:t>
                      </a:r>
                      <a:endParaRPr lang="en-US" sz="1100"/>
                    </a:p>
                    <a:p>
                      <a:pPr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 2. An invalid email notice will be displayed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HBNQuynh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5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/1/2024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575888" y="-381000"/>
            <a:ext cx="5905500" cy="1066800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16224" y="551176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8"/>
                </a:lnTo>
                <a:lnTo>
                  <a:pt x="0" y="95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3749" y="1031616"/>
            <a:ext cx="9045067" cy="20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20212A"/>
                </a:solidFill>
                <a:latin typeface="Montserrat Classic Bold"/>
              </a:rPr>
              <a:t>SAMPLE TESTCASE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2180361" y="3329393"/>
            <a:ext cx="952500" cy="209550"/>
          </a:xfrm>
          <a:prstGeom prst="rect">
            <a:avLst/>
          </a:prstGeom>
          <a:solidFill>
            <a:srgbClr val="4B494C"/>
          </a:solid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516224" y="3777068"/>
          <a:ext cx="16642702" cy="2090734"/>
        </p:xfrm>
        <a:graphic>
          <a:graphicData uri="http://schemas.openxmlformats.org/drawingml/2006/table">
            <a:tbl>
              <a:tblPr/>
              <a:tblGrid>
                <a:gridCol w="1242087"/>
                <a:gridCol w="1150710"/>
                <a:gridCol w="1828098"/>
                <a:gridCol w="3206645"/>
                <a:gridCol w="2657652"/>
                <a:gridCol w="2571757"/>
                <a:gridCol w="534624"/>
                <a:gridCol w="1834961"/>
                <a:gridCol w="1616168"/>
              </a:tblGrid>
              <a:tr h="20907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UC01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UI05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Login with spaces in the end of Email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Enter User Name: "user@gmail.com ".</a:t>
                      </a:r>
                      <a:endParaRPr lang="en-US" sz="1100"/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2. Enter Password: "1" </a:t>
                      </a:r>
                    </a:p>
                    <a:p>
                      <a:pPr>
                        <a:lnSpc>
                          <a:spcPts val="1943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3. Click "Sign in" button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Unauthenticated 2. A wrong password notice will be displayed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Unauthenticated 2. No notice is shown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HBNQuynh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43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4/1/2024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16224" y="5867802"/>
          <a:ext cx="16642702" cy="2705100"/>
        </p:xfrm>
        <a:graphic>
          <a:graphicData uri="http://schemas.openxmlformats.org/drawingml/2006/table">
            <a:tbl>
              <a:tblPr/>
              <a:tblGrid>
                <a:gridCol w="1242087"/>
                <a:gridCol w="1150710"/>
                <a:gridCol w="1828098"/>
                <a:gridCol w="3206645"/>
                <a:gridCol w="2657652"/>
                <a:gridCol w="2564132"/>
                <a:gridCol w="542249"/>
                <a:gridCol w="1834961"/>
                <a:gridCol w="1616168"/>
              </a:tblGrid>
              <a:tr h="27051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UC03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UI05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Sign up with spaces in 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Enter User name: "jack ma" </a:t>
                      </a:r>
                      <a:endParaRPr lang="en-US" sz="1100"/>
                    </a:p>
                    <a:p>
                      <a:pPr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2. Enter Email: "1234@gmail.com. </a:t>
                      </a:r>
                    </a:p>
                    <a:p>
                      <a:pPr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3. Enter Password: "1234" 4. Click "Sign up" button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Authenticate 2. The user is redirect to the login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1. Authenticate 2. The user is redirect to the login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HBNQuynh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5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</a:rPr>
                        <a:t>/1/2024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09480" y="-190500"/>
            <a:ext cx="7907120" cy="10668000"/>
          </a:xfrm>
          <a:custGeom>
            <a:avLst/>
            <a:gdLst/>
            <a:ahLst/>
            <a:cxnLst/>
            <a:rect r="r" b="b" t="t" l="l"/>
            <a:pathLst>
              <a:path h="10668000" w="7907120">
                <a:moveTo>
                  <a:pt x="0" y="0"/>
                </a:moveTo>
                <a:lnTo>
                  <a:pt x="7907120" y="0"/>
                </a:lnTo>
                <a:lnTo>
                  <a:pt x="790712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51250" t="0" r="-51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2784" y="1028700"/>
            <a:ext cx="8763400" cy="2010411"/>
            <a:chOff x="0" y="0"/>
            <a:chExt cx="11684533" cy="26805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11679089" cy="1458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00"/>
                </a:lnSpc>
              </a:pPr>
              <a:r>
                <a:rPr lang="en-US" sz="7900">
                  <a:solidFill>
                    <a:srgbClr val="EDE6E2"/>
                  </a:solidFill>
                  <a:latin typeface="Montserrat Classic Bold"/>
                </a:rPr>
                <a:t>MEMBER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45523"/>
              <a:ext cx="11684533" cy="83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197989"/>
            <a:ext cx="10372024" cy="3891023"/>
            <a:chOff x="0" y="0"/>
            <a:chExt cx="13829366" cy="518803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27161"/>
              <a:ext cx="13829366" cy="4360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59"/>
                </a:lnSpc>
              </a:pPr>
              <a:r>
                <a:rPr lang="en-US" sz="3506" spc="35">
                  <a:solidFill>
                    <a:srgbClr val="EDE6E2"/>
                  </a:solidFill>
                  <a:latin typeface="Montserrat Light"/>
                </a:rPr>
                <a:t>21127115 - Tran Thanh Ngan</a:t>
              </a:r>
            </a:p>
            <a:p>
              <a:pPr>
                <a:lnSpc>
                  <a:spcPts val="5259"/>
                </a:lnSpc>
              </a:pPr>
              <a:r>
                <a:rPr lang="en-US" sz="3506" spc="35">
                  <a:solidFill>
                    <a:srgbClr val="EDE6E2"/>
                  </a:solidFill>
                  <a:latin typeface="Montserrat Light"/>
                </a:rPr>
                <a:t>21127176 - Le Thi Hoai Thu</a:t>
              </a:r>
            </a:p>
            <a:p>
              <a:pPr>
                <a:lnSpc>
                  <a:spcPts val="5259"/>
                </a:lnSpc>
              </a:pPr>
              <a:r>
                <a:rPr lang="en-US" sz="3506" spc="35">
                  <a:solidFill>
                    <a:srgbClr val="EDE6E2"/>
                  </a:solidFill>
                  <a:latin typeface="Montserrat Light"/>
                </a:rPr>
                <a:t>21127364 - Pham Thi Phuong Nam</a:t>
              </a:r>
            </a:p>
            <a:p>
              <a:pPr>
                <a:lnSpc>
                  <a:spcPts val="5259"/>
                </a:lnSpc>
              </a:pPr>
              <a:r>
                <a:rPr lang="en-US" sz="3506" spc="35">
                  <a:solidFill>
                    <a:srgbClr val="EDE6E2"/>
                  </a:solidFill>
                  <a:latin typeface="Montserrat Light"/>
                </a:rPr>
                <a:t>21127412 - Ho Bach Nhu Quynh</a:t>
              </a:r>
            </a:p>
            <a:p>
              <a:pPr>
                <a:lnSpc>
                  <a:spcPts val="5259"/>
                </a:lnSpc>
              </a:pPr>
              <a:r>
                <a:rPr lang="en-US" sz="3506" spc="35">
                  <a:solidFill>
                    <a:srgbClr val="EDE6E2"/>
                  </a:solidFill>
                  <a:latin typeface="Montserrat Light"/>
                </a:rPr>
                <a:t>21127476 - Le Nguyen Phuong Uyen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6444" y="0"/>
              <a:ext cx="1503123" cy="330687"/>
            </a:xfrm>
            <a:prstGeom prst="rect">
              <a:avLst/>
            </a:prstGeom>
            <a:solidFill>
              <a:srgbClr val="EDE6E2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47800" y="4171642"/>
            <a:ext cx="12192400" cy="1943716"/>
            <a:chOff x="0" y="0"/>
            <a:chExt cx="16256533" cy="25916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2875"/>
              <a:ext cx="16256533" cy="1458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00"/>
                </a:lnSpc>
              </a:pPr>
              <a:r>
                <a:rPr lang="en-US" sz="7900">
                  <a:solidFill>
                    <a:srgbClr val="EDE6E2"/>
                  </a:solidFill>
                  <a:latin typeface="Montserrat Classic Bold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3545"/>
              <a:ext cx="16256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Light"/>
                </a:rPr>
                <a:t>Visit us soon.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2677375" y="0"/>
            <a:ext cx="38100" cy="10782300"/>
          </a:xfrm>
          <a:prstGeom prst="rect">
            <a:avLst/>
          </a:prstGeom>
          <a:solidFill>
            <a:srgbClr val="FF4A3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524975" y="3223905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4025" y="7175906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4975" y="1555214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5925" y="5048250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395355"/>
            <a:ext cx="6667900" cy="3496290"/>
            <a:chOff x="0" y="0"/>
            <a:chExt cx="8890533" cy="46617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3350"/>
              <a:ext cx="8885089" cy="2633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50"/>
                </a:lnSpc>
              </a:pPr>
              <a:r>
                <a:rPr lang="en-US" sz="7450">
                  <a:solidFill>
                    <a:srgbClr val="EDE6E2"/>
                  </a:solidFill>
                  <a:latin typeface="Montserrat Classic Bold"/>
                </a:rPr>
                <a:t>OUTLINE CONTENT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11382"/>
              <a:ext cx="8890533" cy="83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5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24867" y="4382321"/>
              <a:ext cx="1270000" cy="279400"/>
            </a:xfrm>
            <a:prstGeom prst="rect">
              <a:avLst/>
            </a:prstGeom>
            <a:solidFill>
              <a:srgbClr val="EDE6E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29850" y="2713809"/>
            <a:ext cx="3810400" cy="1363091"/>
            <a:chOff x="0" y="0"/>
            <a:chExt cx="5080533" cy="18174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508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Classic"/>
                </a:rPr>
                <a:t> 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91727"/>
              <a:ext cx="5080533" cy="112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340" spc="23">
                  <a:solidFill>
                    <a:srgbClr val="EDE6E2"/>
                  </a:solidFill>
                  <a:latin typeface="Montserrat Light"/>
                </a:rPr>
                <a:t>Project Management</a:t>
              </a:r>
            </a:p>
            <a:p>
              <a:pPr>
                <a:lnSpc>
                  <a:spcPts val="350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48900" y="6665811"/>
            <a:ext cx="3810400" cy="1363091"/>
            <a:chOff x="0" y="0"/>
            <a:chExt cx="5080533" cy="18174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08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Classic"/>
                </a:rPr>
                <a:t>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91727"/>
              <a:ext cx="5080533" cy="112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340" spc="23">
                  <a:solidFill>
                    <a:srgbClr val="EDE6E2"/>
                  </a:solidFill>
                  <a:latin typeface="Montserrat Light"/>
                </a:rPr>
                <a:t>Analysis &amp; Design</a:t>
              </a:r>
            </a:p>
            <a:p>
              <a:pPr>
                <a:lnSpc>
                  <a:spcPts val="350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33550" y="826044"/>
            <a:ext cx="3810400" cy="1801241"/>
            <a:chOff x="0" y="0"/>
            <a:chExt cx="5080533" cy="24016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08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Classic"/>
                </a:rPr>
                <a:t> 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91727"/>
              <a:ext cx="5080533" cy="1709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340" spc="23">
                  <a:solidFill>
                    <a:srgbClr val="EDE6E2"/>
                  </a:solidFill>
                  <a:latin typeface="Montserrat Light"/>
                </a:rPr>
                <a:t>Problem statement,</a:t>
              </a:r>
            </a:p>
            <a:p>
              <a:pPr algn="r">
                <a:lnSpc>
                  <a:spcPts val="3509"/>
                </a:lnSpc>
              </a:pPr>
            </a:p>
            <a:p>
              <a:pPr algn="r">
                <a:lnSpc>
                  <a:spcPts val="350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96062" y="4538155"/>
            <a:ext cx="3810400" cy="1363091"/>
            <a:chOff x="0" y="0"/>
            <a:chExt cx="5080533" cy="18174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508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Classic"/>
                </a:rPr>
                <a:t>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91727"/>
              <a:ext cx="5080533" cy="112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340" spc="23">
                  <a:solidFill>
                    <a:srgbClr val="EDE6E2"/>
                  </a:solidFill>
                  <a:latin typeface="Montserrat Light"/>
                </a:rPr>
                <a:t>Software Requirements</a:t>
              </a:r>
            </a:p>
            <a:p>
              <a:pPr algn="r">
                <a:lnSpc>
                  <a:spcPts val="350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544025" y="8915400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196062" y="8405305"/>
            <a:ext cx="3810400" cy="1363091"/>
            <a:chOff x="0" y="0"/>
            <a:chExt cx="5080533" cy="181745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508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 spc="32">
                  <a:solidFill>
                    <a:srgbClr val="EDE6E2"/>
                  </a:solidFill>
                  <a:latin typeface="Montserrat Classic"/>
                </a:rPr>
                <a:t>5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1727"/>
              <a:ext cx="5080533" cy="112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340" spc="23">
                  <a:solidFill>
                    <a:srgbClr val="EDE6E2"/>
                  </a:solidFill>
                  <a:latin typeface="Montserrat Light"/>
                </a:rPr>
                <a:t>Software testing</a:t>
              </a:r>
            </a:p>
            <a:p>
              <a:pPr algn="r">
                <a:lnSpc>
                  <a:spcPts val="350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42661" y="3645742"/>
            <a:ext cx="12383629" cy="2995516"/>
            <a:chOff x="0" y="0"/>
            <a:chExt cx="16511505" cy="3994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6511505" cy="121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51"/>
                </a:lnSpc>
              </a:pPr>
              <a:r>
                <a:rPr lang="en-US" sz="6319">
                  <a:solidFill>
                    <a:srgbClr val="EDE6E2"/>
                  </a:solidFill>
                  <a:latin typeface="Montserrat Classic Bold"/>
                </a:rPr>
                <a:t>1. PROBLEM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95944"/>
              <a:ext cx="1270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2174556"/>
              <a:ext cx="1270000" cy="279400"/>
            </a:xfrm>
            <a:prstGeom prst="rect">
              <a:avLst/>
            </a:prstGeom>
            <a:solidFill>
              <a:srgbClr val="EDE6E2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857024"/>
            <a:ext cx="8521271" cy="10651589"/>
          </a:xfrm>
          <a:custGeom>
            <a:avLst/>
            <a:gdLst/>
            <a:ahLst/>
            <a:cxnLst/>
            <a:rect r="r" b="b" t="t" l="l"/>
            <a:pathLst>
              <a:path h="10651589" w="8521271">
                <a:moveTo>
                  <a:pt x="0" y="0"/>
                </a:moveTo>
                <a:lnTo>
                  <a:pt x="8521271" y="0"/>
                </a:lnTo>
                <a:lnTo>
                  <a:pt x="8521271" y="10651588"/>
                </a:lnTo>
                <a:lnTo>
                  <a:pt x="0" y="1065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0106" y="4836151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0" y="0"/>
                </a:lnTo>
                <a:lnTo>
                  <a:pt x="3204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4557" y="5109064"/>
            <a:ext cx="4338887" cy="3841887"/>
          </a:xfrm>
          <a:custGeom>
            <a:avLst/>
            <a:gdLst/>
            <a:ahLst/>
            <a:cxnLst/>
            <a:rect r="r" b="b" t="t" l="l"/>
            <a:pathLst>
              <a:path h="3841887" w="4338887">
                <a:moveTo>
                  <a:pt x="0" y="0"/>
                </a:moveTo>
                <a:lnTo>
                  <a:pt x="4338886" y="0"/>
                </a:lnTo>
                <a:lnTo>
                  <a:pt x="4338886" y="3841887"/>
                </a:lnTo>
                <a:lnTo>
                  <a:pt x="0" y="3841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65701" y="4836151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350" y="3373568"/>
            <a:ext cx="16211950" cy="2162811"/>
            <a:chOff x="0" y="0"/>
            <a:chExt cx="21615933" cy="288374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2875"/>
              <a:ext cx="21610489" cy="1458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00"/>
                </a:lnSpc>
              </a:pPr>
              <a:r>
                <a:rPr lang="en-US" sz="7900">
                  <a:solidFill>
                    <a:srgbClr val="EDE6E2"/>
                  </a:solidFill>
                  <a:latin typeface="Montserrat Classic Bold"/>
                </a:rPr>
                <a:t>PROBLEM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48723"/>
              <a:ext cx="21615933" cy="83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21271" y="-4276846"/>
            <a:ext cx="8521271" cy="7071410"/>
          </a:xfrm>
          <a:custGeom>
            <a:avLst/>
            <a:gdLst/>
            <a:ahLst/>
            <a:cxnLst/>
            <a:rect r="r" b="b" t="t" l="l"/>
            <a:pathLst>
              <a:path h="7071410" w="8521271">
                <a:moveTo>
                  <a:pt x="0" y="0"/>
                </a:moveTo>
                <a:lnTo>
                  <a:pt x="8521271" y="0"/>
                </a:lnTo>
                <a:lnTo>
                  <a:pt x="8521271" y="7071410"/>
                </a:lnTo>
                <a:lnTo>
                  <a:pt x="0" y="7071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-506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42542" y="-7857024"/>
            <a:ext cx="8521271" cy="10651589"/>
          </a:xfrm>
          <a:custGeom>
            <a:avLst/>
            <a:gdLst/>
            <a:ahLst/>
            <a:cxnLst/>
            <a:rect r="r" b="b" t="t" l="l"/>
            <a:pathLst>
              <a:path h="10651589" w="8521271">
                <a:moveTo>
                  <a:pt x="0" y="0"/>
                </a:moveTo>
                <a:lnTo>
                  <a:pt x="8521271" y="0"/>
                </a:lnTo>
                <a:lnTo>
                  <a:pt x="8521271" y="10651588"/>
                </a:lnTo>
                <a:lnTo>
                  <a:pt x="0" y="1065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874436" y="-7207267"/>
            <a:ext cx="4981032" cy="19034703"/>
          </a:xfrm>
          <a:custGeom>
            <a:avLst/>
            <a:gdLst/>
            <a:ahLst/>
            <a:cxnLst/>
            <a:rect r="r" b="b" t="t" l="l"/>
            <a:pathLst>
              <a:path h="19034703" w="4981032">
                <a:moveTo>
                  <a:pt x="0" y="0"/>
                </a:moveTo>
                <a:lnTo>
                  <a:pt x="4981031" y="0"/>
                </a:lnTo>
                <a:lnTo>
                  <a:pt x="4981031" y="19034703"/>
                </a:lnTo>
                <a:lnTo>
                  <a:pt x="0" y="1903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37911" t="0" r="-7740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52400" y="4800600"/>
            <a:ext cx="18592800" cy="5638800"/>
          </a:xfrm>
          <a:prstGeom prst="rect">
            <a:avLst/>
          </a:prstGeom>
          <a:solidFill>
            <a:srgbClr val="20212A">
              <a:alpha val="8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9334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6" id="6"/>
          <p:cNvSpPr/>
          <p:nvPr/>
        </p:nvSpPr>
        <p:spPr>
          <a:xfrm rot="0">
            <a:off x="50736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7" id="7"/>
          <p:cNvSpPr/>
          <p:nvPr/>
        </p:nvSpPr>
        <p:spPr>
          <a:xfrm rot="0">
            <a:off x="92138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8" id="8"/>
          <p:cNvSpPr/>
          <p:nvPr/>
        </p:nvSpPr>
        <p:spPr>
          <a:xfrm rot="0">
            <a:off x="133540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7231" y="1281184"/>
            <a:ext cx="16193537" cy="89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6319">
                <a:solidFill>
                  <a:srgbClr val="20212A"/>
                </a:solidFill>
                <a:latin typeface="Montserrat Classic Bold"/>
              </a:rPr>
              <a:t>PRODUCT POSITION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625" y="3999579"/>
            <a:ext cx="333415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EDE6E2"/>
                </a:solidFill>
                <a:latin typeface="Montserrat Classic"/>
              </a:rPr>
              <a:t>The product name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6049" y="5344573"/>
            <a:ext cx="3334150" cy="45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535" spc="25">
                <a:solidFill>
                  <a:srgbClr val="EDE6E2"/>
                </a:solidFill>
                <a:latin typeface="Montserrat Light"/>
              </a:rPr>
              <a:t>BOOKEE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03450" y="4040219"/>
            <a:ext cx="33341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EDE6E2"/>
                </a:solidFill>
                <a:latin typeface="Montserrat Classic"/>
              </a:rPr>
              <a:t>That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3450" y="5296281"/>
            <a:ext cx="3334150" cy="93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535" spc="25">
                <a:solidFill>
                  <a:srgbClr val="EDE6E2"/>
                </a:solidFill>
                <a:latin typeface="Montserrat Light"/>
              </a:rPr>
              <a:t>Provides book in pdf form that you want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47025" y="4040219"/>
            <a:ext cx="33341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EDE6E2"/>
                </a:solidFill>
                <a:latin typeface="Montserrat Classic"/>
              </a:rPr>
              <a:t>For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8750" y="5296281"/>
            <a:ext cx="3334150" cy="140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535" spc="25">
                <a:solidFill>
                  <a:srgbClr val="EDE6E2"/>
                </a:solidFill>
                <a:latin typeface="Montserrat Light"/>
              </a:rPr>
              <a:t>Every people from young to adult who want to read book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87225" y="4040219"/>
            <a:ext cx="33341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EDE6E2"/>
                </a:solidFill>
                <a:latin typeface="Montserrat Classic"/>
              </a:rPr>
              <a:t>Our Product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87225" y="5296281"/>
            <a:ext cx="3334150" cy="283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535" spc="25">
                <a:solidFill>
                  <a:srgbClr val="EDE6E2"/>
                </a:solidFill>
                <a:latin typeface="Montserrat Light"/>
              </a:rPr>
              <a:t>Help you find books easier and many features that support the purchase as well as online reading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42661" y="3645742"/>
            <a:ext cx="12383629" cy="2995516"/>
            <a:chOff x="0" y="0"/>
            <a:chExt cx="16511505" cy="3994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6511505" cy="121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51"/>
                </a:lnSpc>
              </a:pPr>
              <a:r>
                <a:rPr lang="en-US" sz="6319">
                  <a:solidFill>
                    <a:srgbClr val="EDE6E2"/>
                  </a:solidFill>
                  <a:latin typeface="Montserrat Classic Bold"/>
                </a:rPr>
                <a:t>2. PROJECT MANAGEMENT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95944"/>
              <a:ext cx="12700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2174556"/>
              <a:ext cx="1270000" cy="279400"/>
            </a:xfrm>
            <a:prstGeom prst="rect">
              <a:avLst/>
            </a:prstGeom>
            <a:solidFill>
              <a:srgbClr val="EDE6E2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11" r="0" b="-32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52400" y="4800600"/>
            <a:ext cx="18592800" cy="5638800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858524" y="3190568"/>
            <a:ext cx="2594161" cy="2780773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AutoShape 7" id="7"/>
          <p:cNvSpPr/>
          <p:nvPr/>
        </p:nvSpPr>
        <p:spPr>
          <a:xfrm rot="0">
            <a:off x="4394232" y="3190568"/>
            <a:ext cx="2594161" cy="2780773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AutoShape 8" id="8"/>
          <p:cNvSpPr/>
          <p:nvPr/>
        </p:nvSpPr>
        <p:spPr>
          <a:xfrm rot="0">
            <a:off x="7931367" y="3190568"/>
            <a:ext cx="2594161" cy="2780773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AutoShape 9" id="9"/>
          <p:cNvSpPr/>
          <p:nvPr/>
        </p:nvSpPr>
        <p:spPr>
          <a:xfrm rot="0">
            <a:off x="11468503" y="3190568"/>
            <a:ext cx="2594161" cy="2780773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AutoShape 10" id="10"/>
          <p:cNvSpPr/>
          <p:nvPr/>
        </p:nvSpPr>
        <p:spPr>
          <a:xfrm rot="0">
            <a:off x="15005638" y="3190568"/>
            <a:ext cx="2594161" cy="2780773"/>
          </a:xfrm>
          <a:prstGeom prst="rect">
            <a:avLst/>
          </a:prstGeom>
          <a:solidFill>
            <a:srgbClr val="090A16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1298355" y="3723705"/>
            <a:ext cx="1714500" cy="1714500"/>
          </a:xfrm>
          <a:custGeom>
            <a:avLst/>
            <a:gdLst/>
            <a:ahLst/>
            <a:cxnLst/>
            <a:rect r="r" b="b" t="t" l="l"/>
            <a:pathLst>
              <a:path h="1714500" w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7231" y="1281184"/>
            <a:ext cx="16193537" cy="89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6319">
                <a:solidFill>
                  <a:srgbClr val="EDE6E2"/>
                </a:solidFill>
                <a:latin typeface="Montserrat Classic Bold"/>
              </a:rPr>
              <a:t>TEAM STRUCTURE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33313" y="6752105"/>
            <a:ext cx="3278532" cy="995335"/>
            <a:chOff x="0" y="0"/>
            <a:chExt cx="4371377" cy="132711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4371377" cy="4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sz="1966" spc="19">
                  <a:solidFill>
                    <a:srgbClr val="EDE6E2"/>
                  </a:solidFill>
                  <a:latin typeface="Montserrat Classic"/>
                </a:rPr>
                <a:t>Pham Thi Phuong Nam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65324"/>
              <a:ext cx="4371377" cy="861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1797" spc="17">
                  <a:solidFill>
                    <a:srgbClr val="EDE6E2"/>
                  </a:solidFill>
                  <a:latin typeface="Montserrat Light"/>
                </a:rPr>
                <a:t>Project manager, Back-end Developer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834062" y="3723705"/>
            <a:ext cx="1714500" cy="1714500"/>
          </a:xfrm>
          <a:custGeom>
            <a:avLst/>
            <a:gdLst/>
            <a:ahLst/>
            <a:cxnLst/>
            <a:rect r="r" b="b" t="t" l="l"/>
            <a:pathLst>
              <a:path h="1714500" w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6750" y="3723705"/>
            <a:ext cx="1714500" cy="1714500"/>
          </a:xfrm>
          <a:custGeom>
            <a:avLst/>
            <a:gdLst/>
            <a:ahLst/>
            <a:cxnLst/>
            <a:rect r="r" b="b" t="t" l="l"/>
            <a:pathLst>
              <a:path h="1714500" w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08333" y="3723705"/>
            <a:ext cx="1714500" cy="1714500"/>
          </a:xfrm>
          <a:custGeom>
            <a:avLst/>
            <a:gdLst/>
            <a:ahLst/>
            <a:cxnLst/>
            <a:rect r="r" b="b" t="t" l="l"/>
            <a:pathLst>
              <a:path h="1714500" w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445469" y="3723705"/>
            <a:ext cx="1714500" cy="1714500"/>
          </a:xfrm>
          <a:custGeom>
            <a:avLst/>
            <a:gdLst/>
            <a:ahLst/>
            <a:cxnLst/>
            <a:rect r="r" b="b" t="t" l="l"/>
            <a:pathLst>
              <a:path h="1714500" w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169021" y="6752105"/>
            <a:ext cx="3195513" cy="995335"/>
            <a:chOff x="0" y="0"/>
            <a:chExt cx="4260684" cy="132711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4260684" cy="4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sz="1966" spc="19">
                  <a:solidFill>
                    <a:srgbClr val="EDE6E2"/>
                  </a:solidFill>
                  <a:latin typeface="Montserrat Classic"/>
                </a:rPr>
                <a:t>Tran Thanh Ngan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65324"/>
              <a:ext cx="4260684" cy="861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1797" spc="17">
                  <a:solidFill>
                    <a:srgbClr val="EDE6E2"/>
                  </a:solidFill>
                  <a:latin typeface="Montserrat Light"/>
                </a:rPr>
                <a:t>Business Analyst, Back-end Developer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21709" y="6752105"/>
            <a:ext cx="3044583" cy="655775"/>
            <a:chOff x="0" y="0"/>
            <a:chExt cx="4059444" cy="87436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4059444" cy="4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sz="1966" spc="19">
                  <a:solidFill>
                    <a:srgbClr val="EDE6E2"/>
                  </a:solidFill>
                  <a:latin typeface="Montserrat Classic"/>
                </a:rPr>
                <a:t>Le Thi Hoai Thu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65324"/>
              <a:ext cx="4059444" cy="409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1797" spc="17">
                  <a:solidFill>
                    <a:srgbClr val="EDE6E2"/>
                  </a:solidFill>
                  <a:latin typeface="Montserrat Light"/>
                </a:rPr>
                <a:t>Back-end Developer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243292" y="6752105"/>
            <a:ext cx="3044583" cy="995335"/>
            <a:chOff x="0" y="0"/>
            <a:chExt cx="4059444" cy="132711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4059444" cy="4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sz="1966" spc="19">
                  <a:solidFill>
                    <a:srgbClr val="EDE6E2"/>
                  </a:solidFill>
                  <a:latin typeface="Montserrat Classic"/>
                </a:rPr>
                <a:t>Ho Bach Nhu Quynh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65324"/>
              <a:ext cx="4059444" cy="861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1797" spc="17">
                  <a:solidFill>
                    <a:srgbClr val="EDE6E2"/>
                  </a:solidFill>
                  <a:latin typeface="Montserrat Light"/>
                </a:rPr>
                <a:t>Tester, Front-end Developer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48932" y="6752105"/>
            <a:ext cx="3507573" cy="655775"/>
            <a:chOff x="0" y="0"/>
            <a:chExt cx="4676764" cy="87436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4676764" cy="4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sz="1966" spc="19">
                  <a:solidFill>
                    <a:srgbClr val="EDE6E2"/>
                  </a:solidFill>
                  <a:latin typeface="Montserrat Classic"/>
                </a:rPr>
                <a:t>Le Nguyen Phuong Uyen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465324"/>
              <a:ext cx="4676764" cy="409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1797" spc="17">
                  <a:solidFill>
                    <a:srgbClr val="EDE6E2"/>
                  </a:solidFill>
                  <a:latin typeface="Montserrat Light"/>
                </a:rPr>
                <a:t>Front-end Developer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0" y="381000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51951" y="8950951"/>
            <a:ext cx="955049" cy="955049"/>
          </a:xfrm>
          <a:custGeom>
            <a:avLst/>
            <a:gdLst/>
            <a:ahLst/>
            <a:cxnLst/>
            <a:rect r="r" b="b" t="t" l="l"/>
            <a:pathLst>
              <a:path h="955049" w="955049">
                <a:moveTo>
                  <a:pt x="0" y="0"/>
                </a:moveTo>
                <a:lnTo>
                  <a:pt x="955049" y="0"/>
                </a:lnTo>
                <a:lnTo>
                  <a:pt x="955049" y="955049"/>
                </a:lnTo>
                <a:lnTo>
                  <a:pt x="0" y="95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46392" y="-224472"/>
          <a:ext cx="16012908" cy="10277475"/>
        </p:xfrm>
        <a:graphic>
          <a:graphicData uri="http://schemas.openxmlformats.org/drawingml/2006/table">
            <a:tbl>
              <a:tblPr/>
              <a:tblGrid>
                <a:gridCol w="7449105"/>
                <a:gridCol w="8563803"/>
              </a:tblGrid>
              <a:tr h="17861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  Person</a:t>
                      </a:r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Role 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8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Pham Thi Phuong Nam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Project manager, Back - end developer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Project management / planning.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Leading Architect in designing diagrams.</a:t>
                      </a:r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Responsible for implementation of API and Database integration.</a:t>
                      </a:r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Support other roles when needed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7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Tran Thanh Ngan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Business analyst , Back - end developer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Write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7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Le Thi Hoai Thu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Back - end developer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Authentication, write code and verify the code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1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Ho Bach Nhu Quynh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Tester, Front - end developer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Responsible for implementation of UI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Aid in evaluation of UI/UX</a:t>
                      </a:r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Responsible for testing operations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7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Le Nguyen Phuong Uyen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Front - end developer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Responsible for implementation of UI</a:t>
                      </a:r>
                      <a:endParaRPr lang="en-US" sz="1100"/>
                    </a:p>
                    <a:p>
                      <a:pPr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 Light"/>
                        </a:rPr>
                        <a:t>Aid in evaluation of UI/UX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DAF4RxKVIMg</dc:identifier>
  <dcterms:modified xsi:type="dcterms:W3CDTF">2011-08-01T06:04:30Z</dcterms:modified>
  <cp:revision>1</cp:revision>
  <dc:title>Bookee</dc:title>
</cp:coreProperties>
</file>